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56" r:id="rId2"/>
    <p:sldId id="261" r:id="rId3"/>
    <p:sldId id="259" r:id="rId4"/>
    <p:sldId id="260" r:id="rId5"/>
    <p:sldId id="273" r:id="rId6"/>
    <p:sldId id="272" r:id="rId7"/>
    <p:sldId id="304" r:id="rId8"/>
    <p:sldId id="305" r:id="rId9"/>
    <p:sldId id="308" r:id="rId10"/>
    <p:sldId id="309" r:id="rId11"/>
    <p:sldId id="310" r:id="rId12"/>
    <p:sldId id="311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70" r:id="rId24"/>
    <p:sldId id="271" r:id="rId25"/>
    <p:sldId id="274" r:id="rId26"/>
    <p:sldId id="282" r:id="rId27"/>
    <p:sldId id="276" r:id="rId28"/>
    <p:sldId id="277" r:id="rId29"/>
    <p:sldId id="278" r:id="rId30"/>
    <p:sldId id="280" r:id="rId31"/>
    <p:sldId id="284" r:id="rId32"/>
    <p:sldId id="295" r:id="rId33"/>
    <p:sldId id="296" r:id="rId34"/>
    <p:sldId id="301" r:id="rId35"/>
    <p:sldId id="302" r:id="rId36"/>
    <p:sldId id="299" r:id="rId37"/>
    <p:sldId id="300" r:id="rId38"/>
    <p:sldId id="303" r:id="rId39"/>
    <p:sldId id="266" r:id="rId40"/>
    <p:sldId id="267" r:id="rId41"/>
    <p:sldId id="263" r:id="rId42"/>
    <p:sldId id="262" r:id="rId43"/>
    <p:sldId id="265" r:id="rId44"/>
    <p:sldId id="26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Part Acquisition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</c:v>
                </c:pt>
                <c:pt idx="2">
                  <c:v>30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</c:ser>
        <c:axId val="89208320"/>
        <c:axId val="89209856"/>
      </c:barChart>
      <c:catAx>
        <c:axId val="89208320"/>
        <c:scaling>
          <c:orientation val="minMax"/>
        </c:scaling>
        <c:axPos val="l"/>
        <c:tickLblPos val="nextTo"/>
        <c:crossAx val="89209856"/>
        <c:crosses val="autoZero"/>
        <c:auto val="1"/>
        <c:lblAlgn val="ctr"/>
        <c:lblOffset val="100"/>
      </c:catAx>
      <c:valAx>
        <c:axId val="89209856"/>
        <c:scaling>
          <c:orientation val="minMax"/>
        </c:scaling>
        <c:axPos val="b"/>
        <c:majorGridlines/>
        <c:numFmt formatCode="General" sourceLinked="1"/>
        <c:tickLblPos val="nextTo"/>
        <c:crossAx val="89208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1EE2-042D-482C-AEB8-5CEA6F7D3BBC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E4135-45EB-401E-B486-12ACD93CA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135-45EB-401E-B486-12ACD93CAF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4135-45EB-401E-B486-12ACD93CAF7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5478F7-21FD-43E9-895E-EC7110DA2404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5008BC-DA31-4D19-837B-EFA4386B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uminarymicro.com/products/products.htm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ECO-SEC Home Security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Group 10</a:t>
            </a:r>
          </a:p>
          <a:p>
            <a:r>
              <a:rPr lang="en-US" dirty="0" smtClean="0"/>
              <a:t>Nathan Schroeder</a:t>
            </a:r>
          </a:p>
          <a:p>
            <a:r>
              <a:rPr lang="en-US" dirty="0" smtClean="0"/>
              <a:t>David Gardner</a:t>
            </a:r>
          </a:p>
          <a:p>
            <a:r>
              <a:rPr lang="en-US" dirty="0" smtClean="0"/>
              <a:t>Brian Kelly</a:t>
            </a:r>
          </a:p>
          <a:p>
            <a:r>
              <a:rPr lang="en-US" dirty="0" smtClean="0"/>
              <a:t>Diana Escobar-</a:t>
            </a:r>
            <a:r>
              <a:rPr lang="en-US" smtClean="0"/>
              <a:t>Pazo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ftwareMod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897" y="1481138"/>
            <a:ext cx="658020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Module’s Breakdown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ayModeSe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6613"/>
            <a:ext cx="8229600" cy="27350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Sequence Diagram for Stay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Hardware Testing</a:t>
            </a:r>
          </a:p>
          <a:p>
            <a:pPr lvl="1"/>
            <a:r>
              <a:rPr lang="en-US" dirty="0" smtClean="0"/>
              <a:t>Alarm system must turn on upon application of power</a:t>
            </a:r>
          </a:p>
          <a:p>
            <a:pPr lvl="1"/>
            <a:r>
              <a:rPr lang="en-US" dirty="0" smtClean="0"/>
              <a:t>Components must communicate with the MCU</a:t>
            </a:r>
          </a:p>
          <a:p>
            <a:pPr lvl="1"/>
            <a:r>
              <a:rPr lang="en-US" dirty="0" smtClean="0"/>
              <a:t>Siren sounds when Burglar Mode is active</a:t>
            </a:r>
          </a:p>
          <a:p>
            <a:r>
              <a:rPr lang="en-US" dirty="0" smtClean="0"/>
              <a:t>Software Testing</a:t>
            </a:r>
          </a:p>
          <a:p>
            <a:pPr lvl="1"/>
            <a:r>
              <a:rPr lang="en-US" dirty="0" smtClean="0"/>
              <a:t>Alarm Modes</a:t>
            </a:r>
          </a:p>
          <a:p>
            <a:pPr lvl="2"/>
            <a:r>
              <a:rPr lang="en-US" dirty="0" smtClean="0"/>
              <a:t>Use correct codes to switch between respective modes </a:t>
            </a:r>
            <a:br>
              <a:rPr lang="en-US" dirty="0" smtClean="0"/>
            </a:br>
            <a:r>
              <a:rPr lang="en-US" dirty="0" smtClean="0"/>
              <a:t>(i.e. Standby mode to Away or Stay or Burglar or Trick)</a:t>
            </a:r>
          </a:p>
          <a:p>
            <a:pPr lvl="1"/>
            <a:r>
              <a:rPr lang="en-US" dirty="0" smtClean="0"/>
              <a:t>Interfaces</a:t>
            </a:r>
          </a:p>
          <a:p>
            <a:pPr lvl="2"/>
            <a:r>
              <a:rPr lang="en-US" dirty="0" smtClean="0"/>
              <a:t>Sensors send status to the Alert Generator</a:t>
            </a:r>
          </a:p>
          <a:p>
            <a:pPr lvl="2"/>
            <a:r>
              <a:rPr lang="en-US" dirty="0" smtClean="0"/>
              <a:t>Microprocessor generate alerts from the generator</a:t>
            </a:r>
          </a:p>
          <a:p>
            <a:pPr lvl="2"/>
            <a:r>
              <a:rPr lang="en-US" dirty="0" smtClean="0"/>
              <a:t>Process alerts through the Code Accept line</a:t>
            </a:r>
          </a:p>
          <a:p>
            <a:pPr lvl="2"/>
            <a:r>
              <a:rPr lang="en-US" dirty="0" smtClean="0"/>
              <a:t>Let the user configure alarm features like passwords</a:t>
            </a:r>
          </a:p>
          <a:p>
            <a:pPr lvl="2"/>
            <a:r>
              <a:rPr lang="en-US" dirty="0" smtClean="0"/>
              <a:t>Interface MCU with the system’s touch screen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Subsystem Overview</a:t>
            </a:r>
            <a:endParaRPr lang="en-US" dirty="0"/>
          </a:p>
        </p:txBody>
      </p:sp>
      <p:pic>
        <p:nvPicPr>
          <p:cNvPr id="6" name="Picture 2" descr="G:\UCF\Senior Design\CDR\BlockDiagram.jpg"/>
          <p:cNvPicPr>
            <a:picLocks noChangeAspect="1" noChangeArrowheads="1"/>
          </p:cNvPicPr>
          <p:nvPr/>
        </p:nvPicPr>
        <p:blipFill>
          <a:blip r:embed="rId2" cstate="print"/>
          <a:srcRect l="22560" t="2304" r="59040" b="40704"/>
          <a:stretch>
            <a:fillRect/>
          </a:stretch>
        </p:blipFill>
        <p:spPr bwMode="auto">
          <a:xfrm>
            <a:off x="5867400" y="1295400"/>
            <a:ext cx="2628900" cy="5089208"/>
          </a:xfrm>
          <a:prstGeom prst="rect">
            <a:avLst/>
          </a:prstGeom>
          <a:noFill/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a wall AC/DC converter for the AC power source.</a:t>
            </a:r>
          </a:p>
          <a:p>
            <a:r>
              <a:rPr lang="en-US" dirty="0" smtClean="0"/>
              <a:t>The switch will select one power source to use.</a:t>
            </a:r>
          </a:p>
          <a:p>
            <a:r>
              <a:rPr lang="en-US" dirty="0" smtClean="0"/>
              <a:t>The charge controller will efficiently charge the battery. </a:t>
            </a:r>
          </a:p>
          <a:p>
            <a:r>
              <a:rPr lang="en-US" dirty="0" smtClean="0"/>
              <a:t>The DC/DC converters will provide the correct voltage for all subsystems.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Lithium Ion batteries are a good choice.</a:t>
            </a:r>
          </a:p>
          <a:p>
            <a:pPr lvl="1"/>
            <a:r>
              <a:rPr lang="en-US" dirty="0" smtClean="0"/>
              <a:t>High power density and low self discharge</a:t>
            </a:r>
          </a:p>
          <a:p>
            <a:pPr lvl="1"/>
            <a:r>
              <a:rPr lang="en-US" dirty="0" smtClean="0"/>
              <a:t>No memory effect</a:t>
            </a:r>
          </a:p>
          <a:p>
            <a:pPr lvl="1"/>
            <a:r>
              <a:rPr lang="en-US" dirty="0" smtClean="0"/>
              <a:t>Need a protection circuit</a:t>
            </a:r>
          </a:p>
          <a:p>
            <a:r>
              <a:rPr lang="en-US" dirty="0" smtClean="0"/>
              <a:t>Eco-Sec Average Power = 1.42Wh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Selection: Battery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810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95400"/>
                <a:gridCol w="13716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Batteryspace.com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31.08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Onlybatteries.com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48.84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Onlybatteries.com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73.26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Batteryspace.com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 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$103.00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battery can only accept 2A of charge current.</a:t>
            </a:r>
          </a:p>
          <a:p>
            <a:r>
              <a:rPr lang="en-US" dirty="0" smtClean="0"/>
              <a:t>Maximum power point tracking will not be used.</a:t>
            </a:r>
          </a:p>
          <a:p>
            <a:r>
              <a:rPr lang="en-US" dirty="0" smtClean="0"/>
              <a:t>A 30Wh to 40Wh panel balances cost and power.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Selection: Solar Panel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343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81200"/>
                <a:gridCol w="17526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UPG-30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23.13” x 11.38”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30W at 18V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$94.00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UPG-40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25.59” x 21.06”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40W at 17.2V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SW-S30P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21.38” x 20.04”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30W at 17.4V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solar unless the battery is low and available solar power is low.</a:t>
            </a:r>
          </a:p>
          <a:p>
            <a:r>
              <a:rPr lang="en-US" dirty="0" smtClean="0"/>
              <a:t>It is difficult to check how much solar power is available.</a:t>
            </a:r>
          </a:p>
          <a:p>
            <a:r>
              <a:rPr lang="en-US" dirty="0" smtClean="0"/>
              <a:t>Goals with the switch:</a:t>
            </a:r>
          </a:p>
          <a:p>
            <a:pPr lvl="1"/>
            <a:r>
              <a:rPr lang="en-US" dirty="0" smtClean="0"/>
              <a:t>If the battery is low, charge from the AC source.</a:t>
            </a:r>
          </a:p>
          <a:p>
            <a:pPr lvl="1"/>
            <a:r>
              <a:rPr lang="en-US" dirty="0" smtClean="0"/>
              <a:t>Allow the microcontroller to force the use of solar power.</a:t>
            </a:r>
            <a:endParaRPr lang="en-US" dirty="0"/>
          </a:p>
          <a:p>
            <a:r>
              <a:rPr lang="en-US" dirty="0" smtClean="0"/>
              <a:t>The LTC4412 allows logical switching between power sources.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Logic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pic>
        <p:nvPicPr>
          <p:cNvPr id="1026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3413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5400000">
            <a:off x="1524000" y="2057400"/>
            <a:ext cx="15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81940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667000" y="32766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3733800"/>
            <a:ext cx="2209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5067300" y="34671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0" y="3200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4724400" y="22098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2286000" y="1219200"/>
            <a:ext cx="342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209800" y="1295400"/>
            <a:ext cx="15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01000" y="5029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pic>
        <p:nvPicPr>
          <p:cNvPr id="1026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3413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 rot="5400000" flipH="1" flipV="1">
            <a:off x="4876800" y="236220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410200" y="3200400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762500" y="38481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4495800"/>
            <a:ext cx="15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219700" y="483870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62600" y="51816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6400800" y="3352800"/>
            <a:ext cx="365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15000" y="1524000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81534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8153400" y="5105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077200" y="5029200"/>
            <a:ext cx="76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Circuitry: Schematic</a:t>
            </a:r>
            <a:endParaRPr lang="en-US" dirty="0"/>
          </a:p>
        </p:txBody>
      </p:sp>
      <p:pic>
        <p:nvPicPr>
          <p:cNvPr id="1026" name="Picture 2" descr="G:\UCF\Senior Design\CDR\Switch2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219200"/>
            <a:ext cx="8435340" cy="4443413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8077200" y="5029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095500" y="49149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52400" y="41910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571500" y="49149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52400" y="5638800"/>
            <a:ext cx="2667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system to protect a user’s home from unwanted intrusions and burglaries</a:t>
            </a:r>
          </a:p>
          <a:p>
            <a:r>
              <a:rPr lang="en-US" dirty="0" smtClean="0"/>
              <a:t>Provide a security system that contains similar functions to professional systems but at a reduced price</a:t>
            </a:r>
          </a:p>
          <a:p>
            <a:r>
              <a:rPr lang="en-US" dirty="0" smtClean="0"/>
              <a:t>Create a security system that does not require additional monthly fees to a security firm</a:t>
            </a:r>
          </a:p>
          <a:p>
            <a:r>
              <a:rPr lang="en-US" dirty="0" smtClean="0"/>
              <a:t>Create a security system that is “green” and is as environmentally friendly as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UCF\Senior Design\CDR\pic.png"/>
          <p:cNvPicPr>
            <a:picLocks noChangeArrowheads="1"/>
          </p:cNvPicPr>
          <p:nvPr/>
        </p:nvPicPr>
        <p:blipFill>
          <a:blip r:embed="rId2" cstate="print"/>
          <a:srcRect l="8634" r="2590"/>
          <a:stretch>
            <a:fillRect/>
          </a:stretch>
        </p:blipFill>
        <p:spPr bwMode="auto">
          <a:xfrm>
            <a:off x="304800" y="1295400"/>
            <a:ext cx="5170991" cy="4590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486400" y="1143000"/>
            <a:ext cx="3429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R1 and R2 set a voltage limit </a:t>
            </a:r>
            <a:r>
              <a:rPr lang="en-US" smtClean="0"/>
              <a:t>of 12.8V.</a:t>
            </a:r>
            <a:endParaRPr lang="en-US" dirty="0" smtClean="0"/>
          </a:p>
          <a:p>
            <a:r>
              <a:rPr lang="en-US" dirty="0" smtClean="0"/>
              <a:t>IBAT outputs a current proportional to the charging current.</a:t>
            </a:r>
          </a:p>
          <a:p>
            <a:r>
              <a:rPr lang="en-US" dirty="0" smtClean="0"/>
              <a:t>R5 sets the current limit to 1.8A.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Regulators</a:t>
            </a:r>
            <a:endParaRPr lang="en-US" dirty="0"/>
          </a:p>
        </p:txBody>
      </p:sp>
      <p:pic>
        <p:nvPicPr>
          <p:cNvPr id="2050" name="Picture 2" descr="G:\UCF\Senior Design\CDR\Regulator3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75" r="7536" b="27826"/>
          <a:stretch>
            <a:fillRect/>
          </a:stretch>
        </p:blipFill>
        <p:spPr bwMode="auto">
          <a:xfrm>
            <a:off x="533400" y="1371600"/>
            <a:ext cx="5104651" cy="2170287"/>
          </a:xfrm>
          <a:prstGeom prst="rect">
            <a:avLst/>
          </a:prstGeom>
          <a:noFill/>
        </p:spPr>
      </p:pic>
      <p:pic>
        <p:nvPicPr>
          <p:cNvPr id="2051" name="Picture 3" descr="G:\UCF\Senior Design\CDR\Regulator5.jpg"/>
          <p:cNvPicPr>
            <a:picLocks noChangeAspect="1" noChangeArrowheads="1"/>
          </p:cNvPicPr>
          <p:nvPr/>
        </p:nvPicPr>
        <p:blipFill>
          <a:blip r:embed="rId3" cstate="print"/>
          <a:srcRect l="1159" t="9275" r="7536" b="27826"/>
          <a:stretch>
            <a:fillRect/>
          </a:stretch>
        </p:blipFill>
        <p:spPr bwMode="auto">
          <a:xfrm>
            <a:off x="609600" y="3733800"/>
            <a:ext cx="5040666" cy="21702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205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3.3V switching regulator for microcontroller.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5V switching regulator for touch screen.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Buck/Boost Regulator</a:t>
            </a:r>
            <a:endParaRPr lang="en-US" dirty="0"/>
          </a:p>
        </p:txBody>
      </p:sp>
      <p:pic>
        <p:nvPicPr>
          <p:cNvPr id="1026" name="Picture 2" descr="G:\UCF\Senior Design\CDR\BuckBoostSch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273993" cy="1838325"/>
          </a:xfrm>
          <a:prstGeom prst="rect">
            <a:avLst/>
          </a:prstGeom>
          <a:noFill/>
        </p:spPr>
      </p:pic>
      <p:pic>
        <p:nvPicPr>
          <p:cNvPr id="4" name="Picture 2" descr="C:\Fraps\Screenshots\Dwm 2011-05-30 13-51-04-8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3810000" cy="2514599"/>
          </a:xfrm>
          <a:prstGeom prst="rect">
            <a:avLst/>
          </a:prstGeom>
          <a:noFill/>
        </p:spPr>
      </p:pic>
      <p:pic>
        <p:nvPicPr>
          <p:cNvPr id="1027" name="Picture 3" descr="C:\Fraps\Screenshots\Dwm 2011-05-30 13-59-30-01.bm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3822000" cy="248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GSM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Embedded Web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Access to the system anywhere a GSM signal is available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Able to communicate easily with mobile devices via text messages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Provides</a:t>
                      </a:r>
                      <a:r>
                        <a:rPr lang="en-US" baseline="0" dirty="0" smtClean="0"/>
                        <a:t> the functionality of an web site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Requires no additional monthly fees beyond standard internet access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Requires a monthly</a:t>
                      </a:r>
                      <a:r>
                        <a:rPr lang="en-US" baseline="0" dirty="0" smtClean="0"/>
                        <a:t> contract with a GSM provider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Provides limited functionality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Requires internet access</a:t>
                      </a:r>
                      <a:r>
                        <a:rPr lang="en-US" baseline="0" dirty="0" smtClean="0"/>
                        <a:t> for web site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Can only send emails which limits the devices that are able to receive alerts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vs. Embedded Web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Player SP1K </a:t>
            </a:r>
            <a:endParaRPr lang="en-US" dirty="0"/>
          </a:p>
        </p:txBody>
      </p:sp>
      <p:pic>
        <p:nvPicPr>
          <p:cNvPr id="14" name="Content Placeholder 13" descr="SitePlayerBoar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3461"/>
            <a:ext cx="4040188" cy="2684090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48K of flash storage for web pages</a:t>
            </a:r>
          </a:p>
          <a:p>
            <a:r>
              <a:rPr lang="en-US" dirty="0" smtClean="0"/>
              <a:t>Serial port for processor communication</a:t>
            </a:r>
          </a:p>
          <a:p>
            <a:r>
              <a:rPr lang="en-US" dirty="0" smtClean="0"/>
              <a:t>Can pass data from forms, buttons, or links to the processor</a:t>
            </a:r>
          </a:p>
          <a:p>
            <a:r>
              <a:rPr lang="en-US" dirty="0" smtClean="0"/>
              <a:t>Dynamic or static IP addressing</a:t>
            </a:r>
          </a:p>
          <a:p>
            <a:r>
              <a:rPr lang="en-US" dirty="0" smtClean="0"/>
              <a:t>768 bytes of </a:t>
            </a:r>
            <a:r>
              <a:rPr lang="en-US" dirty="0" err="1" smtClean="0"/>
              <a:t>SiteObjects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 site created using standard HTML code</a:t>
            </a:r>
          </a:p>
          <a:p>
            <a:r>
              <a:rPr lang="en-US" dirty="0" smtClean="0"/>
              <a:t>Can store data as </a:t>
            </a:r>
            <a:r>
              <a:rPr lang="en-US" dirty="0" err="1" smtClean="0"/>
              <a:t>bits,bytes,integers,longs</a:t>
            </a:r>
            <a:r>
              <a:rPr lang="en-US" dirty="0" smtClean="0"/>
              <a:t>, or strings using </a:t>
            </a:r>
            <a:r>
              <a:rPr lang="en-US" dirty="0" err="1" smtClean="0"/>
              <a:t>SiteObjects</a:t>
            </a:r>
            <a:endParaRPr lang="en-US" dirty="0" smtClean="0"/>
          </a:p>
          <a:p>
            <a:r>
              <a:rPr lang="en-US" dirty="0" smtClean="0"/>
              <a:t>The value of a </a:t>
            </a:r>
            <a:r>
              <a:rPr lang="en-US" dirty="0" err="1" smtClean="0"/>
              <a:t>SiteObject</a:t>
            </a:r>
            <a:r>
              <a:rPr lang="en-US" dirty="0" smtClean="0"/>
              <a:t> can be used as part of a reference to a link or image – no need to use any active scripts</a:t>
            </a:r>
          </a:p>
          <a:p>
            <a:r>
              <a:rPr lang="en-US" dirty="0" smtClean="0"/>
              <a:t>Special commands exist to send data from web site to attached microprocessor</a:t>
            </a:r>
          </a:p>
          <a:p>
            <a:r>
              <a:rPr lang="en-US" dirty="0" smtClean="0"/>
              <a:t>Attached microprocessor can also send commands to the web server</a:t>
            </a:r>
          </a:p>
          <a:p>
            <a:r>
              <a:rPr lang="en-US" dirty="0" smtClean="0"/>
              <a:t>Command will be issued to server informing it to send out an email alert when an intrusion is detected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the Web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Flow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main pages</a:t>
            </a:r>
          </a:p>
          <a:p>
            <a:r>
              <a:rPr lang="en-US" dirty="0" smtClean="0"/>
              <a:t>Login pages requires password to access main page</a:t>
            </a:r>
          </a:p>
          <a:p>
            <a:r>
              <a:rPr lang="en-US" dirty="0" smtClean="0"/>
              <a:t>Main page displays system status, security video feed, and allows user to change system mode</a:t>
            </a:r>
          </a:p>
          <a:p>
            <a:r>
              <a:rPr lang="en-US" dirty="0" smtClean="0"/>
              <a:t>Simplistic design yet simple to use.</a:t>
            </a:r>
          </a:p>
          <a:p>
            <a:r>
              <a:rPr lang="en-US" dirty="0" smtClean="0"/>
              <a:t>Complexity limited by amount of memory</a:t>
            </a:r>
            <a:endParaRPr lang="en-US" dirty="0"/>
          </a:p>
        </p:txBody>
      </p:sp>
      <p:pic>
        <p:nvPicPr>
          <p:cNvPr id="10" name="Content Placeholder 4" descr="WebsiteFlow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6606" y="2460625"/>
            <a:ext cx="3381375" cy="269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Display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Screen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Controller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 Phillips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480x272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SLCD43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Prime 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320x240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SLCD6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Evervision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800x480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SLCD5+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640x480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SLCD5+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LCD Touch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733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SLCD6 and SLCD5+ are more powerful controller boards that better support animations on the touch screen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SLCD43 only supports very basic animations but is much cheaper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Resolution quality balanced versus the price of the display important in making a decision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Smaller the screen size also requires less power reducing the requirements of power that must be provided by the solar panels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Size must be large enough to fit the needs of the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SLCD43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important part of a touch screen display set up</a:t>
            </a:r>
          </a:p>
          <a:p>
            <a:r>
              <a:rPr lang="en-US" dirty="0" smtClean="0"/>
              <a:t>Two main purposes:</a:t>
            </a:r>
          </a:p>
          <a:p>
            <a:pPr lvl="1"/>
            <a:r>
              <a:rPr lang="en-US" dirty="0" smtClean="0"/>
              <a:t>Determines what is displayed on the screen</a:t>
            </a:r>
          </a:p>
          <a:p>
            <a:pPr lvl="1"/>
            <a:r>
              <a:rPr lang="en-US" dirty="0" smtClean="0"/>
              <a:t>Determines how the display should react when the user presses a certain part of the screen</a:t>
            </a:r>
          </a:p>
          <a:p>
            <a:r>
              <a:rPr lang="en-US" dirty="0" smtClean="0"/>
              <a:t>Can communicate to attached microprocessor via a serial port</a:t>
            </a:r>
          </a:p>
          <a:p>
            <a:r>
              <a:rPr lang="en-US" dirty="0" smtClean="0"/>
              <a:t>Stores all images and other files necessary to create the touch screen interface in flash memory</a:t>
            </a:r>
          </a:p>
          <a:p>
            <a:endParaRPr lang="en-US" dirty="0"/>
          </a:p>
        </p:txBody>
      </p:sp>
      <p:pic>
        <p:nvPicPr>
          <p:cNvPr id="8" name="Content Placeholder 7" descr="slcd43boar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424047"/>
            <a:ext cx="4041775" cy="2768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is created through a series of macros</a:t>
            </a:r>
          </a:p>
          <a:p>
            <a:r>
              <a:rPr lang="en-US" dirty="0" smtClean="0"/>
              <a:t>When user presses a button it will call a macro that will adjust the screen accordingly</a:t>
            </a:r>
          </a:p>
          <a:p>
            <a:r>
              <a:rPr lang="en-US" dirty="0" smtClean="0"/>
              <a:t>These macros will also be used to pass data to the microprocessor about the user’s choices when necessary</a:t>
            </a:r>
          </a:p>
          <a:p>
            <a:r>
              <a:rPr lang="en-US" dirty="0" smtClean="0"/>
              <a:t>Most important macro is the start up macro</a:t>
            </a:r>
          </a:p>
          <a:p>
            <a:r>
              <a:rPr lang="en-US" dirty="0" smtClean="0"/>
              <a:t>The start up macro is called when ever the system is powered on from being turned off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the Touch Screen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Ability to detect if an window or door is opened</a:t>
            </a:r>
          </a:p>
          <a:p>
            <a:r>
              <a:rPr lang="en-US" dirty="0" smtClean="0"/>
              <a:t>Ability to sound alarm if a window is broken</a:t>
            </a:r>
          </a:p>
          <a:p>
            <a:r>
              <a:rPr lang="en-US" dirty="0" smtClean="0"/>
              <a:t>Detect motion of intruders using an infrared sensor</a:t>
            </a:r>
          </a:p>
          <a:p>
            <a:r>
              <a:rPr lang="en-US" dirty="0" smtClean="0"/>
              <a:t>If alarm is triggered system will inform the homeowner via e-mail</a:t>
            </a:r>
          </a:p>
          <a:p>
            <a:r>
              <a:rPr lang="en-US" dirty="0" smtClean="0"/>
              <a:t>Will be constructed at lowest cost possible to be more economically friendly</a:t>
            </a:r>
          </a:p>
          <a:p>
            <a:r>
              <a:rPr lang="en-US" dirty="0" smtClean="0"/>
              <a:t>Will be powered by a series of solar panels backed up by a battery in order to produce a more “green” system</a:t>
            </a:r>
          </a:p>
          <a:p>
            <a:r>
              <a:rPr lang="en-US" dirty="0" smtClean="0"/>
              <a:t>Will use a camera to provide a security feed of the home that the user can view remotely using the website for the system</a:t>
            </a:r>
          </a:p>
          <a:p>
            <a:r>
              <a:rPr lang="en-US" dirty="0" smtClean="0"/>
              <a:t>Users will be able to control the system through a LCD touch screen or a website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CD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4615" y="1481138"/>
            <a:ext cx="273476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ECO-SEC Touch Screen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Camera Subsystem</a:t>
            </a:r>
            <a:endParaRPr lang="en-US" dirty="0"/>
          </a:p>
        </p:txBody>
      </p:sp>
      <p:pic>
        <p:nvPicPr>
          <p:cNvPr id="8" name="Content Placeholder 7" descr="AXIS M10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91456" y="2370137"/>
            <a:ext cx="1971675" cy="287655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 is to provide a live security feed of the user’s home to the web site – requires network camera</a:t>
            </a:r>
          </a:p>
          <a:p>
            <a:r>
              <a:rPr lang="en-US" dirty="0" smtClean="0"/>
              <a:t>Chose AXIS M1011</a:t>
            </a:r>
          </a:p>
          <a:p>
            <a:r>
              <a:rPr lang="en-US" dirty="0" smtClean="0"/>
              <a:t>640 x 480 resolution</a:t>
            </a:r>
          </a:p>
          <a:p>
            <a:r>
              <a:rPr lang="en-US" dirty="0" smtClean="0"/>
              <a:t>Wired model</a:t>
            </a:r>
          </a:p>
          <a:p>
            <a:r>
              <a:rPr lang="en-US" dirty="0" smtClean="0"/>
              <a:t>Fixed position camera</a:t>
            </a:r>
          </a:p>
          <a:p>
            <a:r>
              <a:rPr lang="en-US" dirty="0" smtClean="0"/>
              <a:t>MPEG-4 video format</a:t>
            </a:r>
          </a:p>
          <a:p>
            <a:r>
              <a:rPr lang="en-US" dirty="0" smtClean="0"/>
              <a:t>30 FPS</a:t>
            </a:r>
          </a:p>
          <a:p>
            <a:r>
              <a:rPr lang="en-US" dirty="0" smtClean="0"/>
              <a:t>Progressive Scan RGB sensor</a:t>
            </a:r>
          </a:p>
          <a:p>
            <a:r>
              <a:rPr lang="en-US" dirty="0" smtClean="0"/>
              <a:t> 47° horizontal view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</a:rPr>
              <a:t>Sensors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sensor</a:t>
            </a:r>
          </a:p>
          <a:p>
            <a:pPr lvl="1" eaLnBrk="1" hangingPunct="1"/>
            <a:r>
              <a:rPr lang="en-US" smtClean="0"/>
              <a:t>Highly integrated, digital and low power sensor from Panasonic.</a:t>
            </a:r>
          </a:p>
          <a:p>
            <a:pPr eaLnBrk="1" hangingPunct="1"/>
            <a:r>
              <a:rPr lang="en-US" smtClean="0"/>
              <a:t>Glass break sensor</a:t>
            </a:r>
          </a:p>
          <a:p>
            <a:pPr lvl="1" eaLnBrk="1" hangingPunct="1"/>
            <a:r>
              <a:rPr lang="en-US" smtClean="0"/>
              <a:t>Based on the Texas Instruments sound break detector</a:t>
            </a:r>
          </a:p>
          <a:p>
            <a:pPr eaLnBrk="1" hangingPunct="1"/>
            <a:r>
              <a:rPr lang="en-US" smtClean="0"/>
              <a:t>Window/door sensor</a:t>
            </a:r>
          </a:p>
          <a:p>
            <a:pPr lvl="1" eaLnBrk="1" hangingPunct="1"/>
            <a:r>
              <a:rPr lang="en-US" smtClean="0"/>
              <a:t>Proof-of-concept sensor that will use a fiber optic waveguide to carry an infrared pulse instead of conventional magnets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dirty="0" smtClean="0">
                <a:effectLst/>
              </a:rPr>
              <a:t>Motion Sensor	</a:t>
            </a:r>
            <a:br>
              <a:rPr lang="en-US" sz="3700" dirty="0" smtClean="0">
                <a:effectLst/>
              </a:rPr>
            </a:br>
            <a:endParaRPr lang="en-US" sz="3700" dirty="0" smtClean="0">
              <a:effectLst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4876800" cy="4864100"/>
          </a:xfrm>
        </p:spPr>
        <p:txBody>
          <a:bodyPr>
            <a:normAutofit/>
          </a:bodyPr>
          <a:lstStyle/>
          <a:p>
            <a:r>
              <a:rPr lang="en-US" dirty="0" smtClean="0"/>
              <a:t>Coverage area is of 110° in the x axis </a:t>
            </a:r>
            <a:r>
              <a:rPr lang="en-US" dirty="0" smtClean="0"/>
              <a:t>with a range of approximately </a:t>
            </a:r>
            <a:r>
              <a:rPr lang="en-US" dirty="0" smtClean="0"/>
              <a:t>10m or 32ft. </a:t>
            </a:r>
          </a:p>
          <a:p>
            <a:r>
              <a:rPr lang="en-US" dirty="0" smtClean="0"/>
              <a:t>Low power consumption The detector consumes </a:t>
            </a:r>
            <a:r>
              <a:rPr lang="en-US" dirty="0" smtClean="0"/>
              <a:t>165 </a:t>
            </a:r>
            <a:r>
              <a:rPr lang="en-US" dirty="0" err="1" smtClean="0"/>
              <a:t>mAh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Overall system should last about 2 years.</a:t>
            </a:r>
          </a:p>
          <a:p>
            <a:r>
              <a:rPr lang="en-US" dirty="0" smtClean="0"/>
              <a:t>Recommended - 2 AA lithium @ 3000mAh.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9155" name="Picture 5" descr="Mo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14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495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Detect sound of glass breaking in a normal living room of approximately 300m</a:t>
            </a:r>
            <a:r>
              <a:rPr lang="en-US" sz="2300" baseline="30000" dirty="0" smtClean="0"/>
              <a:t>2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Based on the </a:t>
            </a:r>
            <a:r>
              <a:rPr lang="en-US" sz="2300" dirty="0" err="1" smtClean="0"/>
              <a:t>olimex</a:t>
            </a:r>
            <a:r>
              <a:rPr lang="en-US" sz="2300" dirty="0" smtClean="0"/>
              <a:t> development modules that was derived from a TI application notes.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Low current consumption, will use two AA batteries as in the original TI design.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Using lithium ion batteries we can achieve approximately 1 year and 88 days of life.</a:t>
            </a:r>
          </a:p>
        </p:txBody>
      </p:sp>
      <p:pic>
        <p:nvPicPr>
          <p:cNvPr id="50180" name="Picture 4" descr="olym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30289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nd_break_s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9158" y="1481138"/>
            <a:ext cx="6965684" cy="452596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Break Schematic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 </a:t>
            </a:r>
            <a:r>
              <a:rPr lang="en-US" dirty="0" smtClean="0"/>
              <a:t>Window/Door Sensor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TIR stands for Total Internal Reflection</a:t>
            </a:r>
          </a:p>
          <a:p>
            <a:r>
              <a:rPr lang="en-US" dirty="0" smtClean="0"/>
              <a:t>Occurs when light travels from a medium of higher to lower reflective index and at an angle higher than the critical angle</a:t>
            </a:r>
          </a:p>
          <a:p>
            <a:r>
              <a:rPr lang="en-US" dirty="0" smtClean="0"/>
              <a:t>Greater distance between detectors &gt;1” vs. ¾”</a:t>
            </a:r>
          </a:p>
          <a:p>
            <a:r>
              <a:rPr lang="en-US" dirty="0" smtClean="0"/>
              <a:t>Lower power consumption at than magnetic sensors at this distances</a:t>
            </a:r>
          </a:p>
          <a:p>
            <a:r>
              <a:rPr lang="en-US" dirty="0" smtClean="0"/>
              <a:t>Will use near IR light at 940nm</a:t>
            </a:r>
          </a:p>
          <a:p>
            <a:endParaRPr lang="en-US" dirty="0"/>
          </a:p>
        </p:txBody>
      </p:sp>
      <p:pic>
        <p:nvPicPr>
          <p:cNvPr id="14" name="Content Placeholder 13" descr="TIR_in_PMMA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35185" t="2" r="31482"/>
          <a:stretch>
            <a:fillRect/>
          </a:stretch>
        </p:blipFill>
        <p:spPr bwMode="auto">
          <a:xfrm>
            <a:off x="1886341" y="1444625"/>
            <a:ext cx="1181905" cy="472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 Schematic</a:t>
            </a:r>
            <a:endParaRPr lang="en-US" dirty="0"/>
          </a:p>
        </p:txBody>
      </p:sp>
      <p:pic>
        <p:nvPicPr>
          <p:cNvPr id="5" name="Picture 3" descr="12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380" y="1506023"/>
            <a:ext cx="7095239" cy="447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effectLst/>
              </a:rPr>
              <a:t>Features common to all sensors	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All sensors to use an </a:t>
            </a:r>
            <a:r>
              <a:rPr lang="en-US" sz="2300" dirty="0" err="1" smtClean="0"/>
              <a:t>Xbee</a:t>
            </a:r>
            <a:r>
              <a:rPr lang="en-US" sz="2300" dirty="0" smtClean="0"/>
              <a:t> ZB wireless antenna module. </a:t>
            </a:r>
          </a:p>
          <a:p>
            <a:r>
              <a:rPr lang="en-US" sz="2300" dirty="0" smtClean="0"/>
              <a:t>Report to home base every 3 minutes when system is turned on.</a:t>
            </a:r>
          </a:p>
          <a:p>
            <a:r>
              <a:rPr lang="en-US" sz="2300" dirty="0" smtClean="0"/>
              <a:t>Report voltage and temperature every hour or 20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interval it sends a report to home base.</a:t>
            </a:r>
          </a:p>
          <a:p>
            <a:r>
              <a:rPr lang="en-US" sz="2300" dirty="0" smtClean="0"/>
              <a:t>LCD display for voltage and temperature reporting. Also any errors that can be displayed.</a:t>
            </a:r>
          </a:p>
          <a:p>
            <a:r>
              <a:rPr lang="en-US" sz="2300" dirty="0" smtClean="0"/>
              <a:t>LCD will display if an alarm has been triggered.  </a:t>
            </a:r>
          </a:p>
          <a:p>
            <a:r>
              <a:rPr lang="en-US" sz="2300" dirty="0" smtClean="0"/>
              <a:t>LED to report an error with sensor. </a:t>
            </a:r>
            <a:endParaRPr lang="en-US" sz="2300" dirty="0" smtClean="0"/>
          </a:p>
          <a:p>
            <a:r>
              <a:rPr lang="en-US" sz="2300" dirty="0" smtClean="0"/>
              <a:t>Button to initiate self-test.</a:t>
            </a:r>
          </a:p>
          <a:p>
            <a:r>
              <a:rPr lang="en-US" sz="2300" dirty="0" smtClean="0"/>
              <a:t>Connect to a MSP430 </a:t>
            </a:r>
            <a:r>
              <a:rPr lang="en-US" sz="2300" dirty="0" err="1" smtClean="0"/>
              <a:t>Launchpad</a:t>
            </a:r>
            <a:r>
              <a:rPr lang="en-US" sz="2300" dirty="0" smtClean="0"/>
              <a:t> via Spy-By-Wire for programming.</a:t>
            </a:r>
            <a:endParaRPr lang="en-US" sz="2300" dirty="0" smtClean="0"/>
          </a:p>
          <a:p>
            <a:pPr>
              <a:buFont typeface="Wingdings 3" pitchFamily="18" charset="2"/>
              <a:buNone/>
            </a:pPr>
            <a:r>
              <a:rPr lang="en-US" sz="2300" dirty="0" smtClean="0"/>
              <a:t> </a:t>
            </a:r>
          </a:p>
          <a:p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email method for web server</a:t>
            </a:r>
          </a:p>
          <a:p>
            <a:r>
              <a:rPr lang="en-US" dirty="0" smtClean="0"/>
              <a:t>Calibration of the sound sensor</a:t>
            </a:r>
          </a:p>
          <a:p>
            <a:r>
              <a:rPr lang="en-US" dirty="0" smtClean="0"/>
              <a:t>Positioning of the LED sensor and detector for optimum sensing</a:t>
            </a:r>
          </a:p>
          <a:p>
            <a:r>
              <a:rPr lang="en-US" dirty="0" smtClean="0"/>
              <a:t>Finding the smallest radius of curvature that will make the TIR sensor the smallest.</a:t>
            </a:r>
          </a:p>
          <a:p>
            <a:r>
              <a:rPr lang="en-US" dirty="0" smtClean="0"/>
              <a:t>Little experience programming Stellaris M3 microprocessor</a:t>
            </a:r>
          </a:p>
          <a:p>
            <a:r>
              <a:rPr lang="en-US" dirty="0" smtClean="0"/>
              <a:t>Solar panel’s voltage variations might cause problems with the charge controller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Difficulties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Infrared Sensors will cover a range of 32 ft.</a:t>
            </a:r>
            <a:r>
              <a:rPr lang="en-US" dirty="0"/>
              <a:t> </a:t>
            </a:r>
            <a:r>
              <a:rPr lang="en-US" dirty="0" smtClean="0"/>
              <a:t>with a field of vision covering at least 90 degrees</a:t>
            </a:r>
          </a:p>
          <a:p>
            <a:r>
              <a:rPr lang="en-US" dirty="0" smtClean="0"/>
              <a:t>Sensors will be capable of detecting the breaking of a window from 15 feet away</a:t>
            </a:r>
          </a:p>
          <a:p>
            <a:r>
              <a:rPr lang="en-US" dirty="0" smtClean="0"/>
              <a:t>Door sensor will have a delay of 45 seconds before setting off an alarm when an intrusion is detected</a:t>
            </a:r>
          </a:p>
          <a:p>
            <a:r>
              <a:rPr lang="en-US" dirty="0" smtClean="0"/>
              <a:t>Solar panel will provide 30 Wh of power under 1 kW/hr solar radiation. (Efficiency of above 13%)</a:t>
            </a:r>
          </a:p>
          <a:p>
            <a:r>
              <a:rPr lang="en-US" dirty="0" smtClean="0"/>
              <a:t>Battery will be able to be recharged from discharged to full in 4 hours</a:t>
            </a:r>
          </a:p>
          <a:p>
            <a:r>
              <a:rPr lang="en-US" dirty="0" smtClean="0"/>
              <a:t>Battery will be able to provide power for up to 24 hours if sufficient sunlight for the solar panels is unavailable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LCD Touch Screen prototyped</a:t>
            </a:r>
            <a:endParaRPr lang="en-US" dirty="0"/>
          </a:p>
          <a:p>
            <a:r>
              <a:rPr lang="en-US" dirty="0" smtClean="0"/>
              <a:t>Embedded Web Server successfully uploaded with web site prototype</a:t>
            </a:r>
          </a:p>
          <a:p>
            <a:r>
              <a:rPr lang="en-US" dirty="0" smtClean="0"/>
              <a:t>Bread-board test of motion sensor successful</a:t>
            </a:r>
          </a:p>
          <a:p>
            <a:r>
              <a:rPr lang="en-US" dirty="0" smtClean="0"/>
              <a:t>Simulations of switch and 12V voltage regulator were successful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Successes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4.3” LCD Touch</a:t>
                      </a:r>
                      <a:r>
                        <a:rPr lang="en-US" baseline="0" dirty="0" smtClean="0"/>
                        <a:t>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Player</a:t>
                      </a:r>
                      <a:r>
                        <a:rPr lang="en-US" baseline="0" dirty="0" smtClean="0"/>
                        <a:t> SP1K Web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30 W Solar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Wh</a:t>
                      </a:r>
                      <a:r>
                        <a:rPr lang="en-US" baseline="0" dirty="0" smtClean="0"/>
                        <a:t> Battery with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Subsystem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r>
                        <a:rPr lang="en-US" baseline="0" dirty="0" smtClean="0"/>
                        <a:t> M1011 Security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$169.00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LM3S1538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Microprocessor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$125.85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Glass Break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Door/Window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$29.44</a:t>
                      </a:r>
                    </a:p>
                  </a:txBody>
                  <a:tcPr/>
                </a:tc>
              </a:tr>
              <a:tr h="154622"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Estimated Cost: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$1181.69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and Financing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Implement email alert method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Complete sensor prototypes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Finish programming processor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Build power system PCBs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Build microprocessor PCBs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Test final prototype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Plans to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1676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ECO-SEC System Overview</a:t>
            </a:r>
            <a:endParaRPr lang="en-US" dirty="0"/>
          </a:p>
        </p:txBody>
      </p:sp>
      <p:pic>
        <p:nvPicPr>
          <p:cNvPr id="10" name="Content Placeholder 9" descr="DesignAr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162439"/>
            <a:ext cx="4041775" cy="3368146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User communicate with the system via either the touch screen or the web server site</a:t>
            </a:r>
          </a:p>
          <a:p>
            <a:r>
              <a:rPr lang="en-US" dirty="0" smtClean="0"/>
              <a:t>Web server and touch screen pass information to the microprocessor when user makes a change in system operation</a:t>
            </a:r>
          </a:p>
          <a:p>
            <a:r>
              <a:rPr lang="en-US" dirty="0" smtClean="0"/>
              <a:t>Microprocessor will communicate with web server and touch screen in order to update status of the system</a:t>
            </a:r>
          </a:p>
          <a:p>
            <a:r>
              <a:rPr lang="en-US" dirty="0" smtClean="0"/>
              <a:t>Power subsystem powers all the other components of the system</a:t>
            </a:r>
          </a:p>
          <a:p>
            <a:r>
              <a:rPr lang="en-US" dirty="0" smtClean="0"/>
              <a:t>Sensor array informs the microprocessor when intrusion occurs</a:t>
            </a:r>
          </a:p>
          <a:p>
            <a:r>
              <a:rPr lang="en-US" dirty="0" smtClean="0"/>
              <a:t>Security camera sends live feed of home to the website that the user can view remotely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Modes</a:t>
            </a:r>
            <a:endParaRPr lang="en-US" dirty="0"/>
          </a:p>
        </p:txBody>
      </p:sp>
      <p:pic>
        <p:nvPicPr>
          <p:cNvPr id="6" name="Content Placeholder 5" descr="Mod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86169"/>
            <a:ext cx="4040188" cy="2644487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27906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Off – system is not powered or is deactivated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Away – system is armed and all sensors are active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Stay – system is armed but motion sensor is not active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Alarm/Intrusion – One or more sensors have been tripped signaling an intrusion, system responds with correct alert. Can be entered using “trick code”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to the MCU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XBee</a:t>
            </a:r>
          </a:p>
          <a:p>
            <a:pPr lvl="1"/>
            <a:r>
              <a:rPr lang="en-US" dirty="0" smtClean="0"/>
              <a:t>Uses 2 pins to transfer data through UART</a:t>
            </a:r>
          </a:p>
          <a:p>
            <a:pPr lvl="1"/>
            <a:r>
              <a:rPr lang="en-US" dirty="0" smtClean="0"/>
              <a:t>Connection through a MSP430 using I2C protocol</a:t>
            </a:r>
          </a:p>
          <a:p>
            <a:r>
              <a:rPr lang="en-US" dirty="0" smtClean="0"/>
              <a:t>Web Server</a:t>
            </a:r>
          </a:p>
          <a:p>
            <a:pPr lvl="1"/>
            <a:r>
              <a:rPr lang="en-US" dirty="0" smtClean="0"/>
              <a:t>Uses 9 pins to transfer data through RS232 (DB9)</a:t>
            </a:r>
          </a:p>
          <a:p>
            <a:r>
              <a:rPr lang="en-US" dirty="0" smtClean="0"/>
              <a:t>LCD Touch Screen</a:t>
            </a:r>
          </a:p>
          <a:p>
            <a:pPr lvl="1"/>
            <a:r>
              <a:rPr lang="en-US" dirty="0" smtClean="0"/>
              <a:t>Uses 9 pins to transfer data through RS232 (DB9)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Uses 2 pins to transfer power into the MCU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TI’s Stellaris M3?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651706"/>
          </a:xfrm>
        </p:spPr>
        <p:txBody>
          <a:bodyPr>
            <a:normAutofit/>
          </a:bodyPr>
          <a:lstStyle/>
          <a:p>
            <a:r>
              <a:rPr lang="en-US" dirty="0" smtClean="0"/>
              <a:t>Part Selected</a:t>
            </a:r>
          </a:p>
          <a:p>
            <a:pPr lvl="1"/>
            <a:r>
              <a:rPr lang="en-US" dirty="0" smtClean="0"/>
              <a:t>LM3S1538</a:t>
            </a:r>
          </a:p>
          <a:p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Programming language (C, C++)</a:t>
            </a:r>
          </a:p>
          <a:p>
            <a:pPr lvl="1"/>
            <a:r>
              <a:rPr lang="en-US" dirty="0" smtClean="0"/>
              <a:t>Code Composer Studio</a:t>
            </a:r>
          </a:p>
          <a:p>
            <a:r>
              <a:rPr lang="en-US" dirty="0" smtClean="0"/>
              <a:t>Built-in options</a:t>
            </a:r>
          </a:p>
          <a:p>
            <a:pPr lvl="1"/>
            <a:r>
              <a:rPr lang="en-US" dirty="0" smtClean="0"/>
              <a:t>UART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Temperature Sensor</a:t>
            </a:r>
          </a:p>
          <a:p>
            <a:endParaRPr lang="en-US" dirty="0" smtClean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752600" y="6488113"/>
            <a:ext cx="564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hlinkClick r:id="rId2"/>
              </a:rPr>
              <a:t>http://www.luminarymicro.com/products/products.html</a:t>
            </a:r>
            <a:endParaRPr lang="en-US"/>
          </a:p>
        </p:txBody>
      </p:sp>
      <p:pic>
        <p:nvPicPr>
          <p:cNvPr id="10" name="Content Placeholder 4" descr="Stellaris Family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327774"/>
            <a:ext cx="3352799" cy="4780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Block Diagram</a:t>
            </a:r>
            <a:endParaRPr lang="en-US" dirty="0"/>
          </a:p>
        </p:txBody>
      </p:sp>
      <p:pic>
        <p:nvPicPr>
          <p:cNvPr id="6" name="Content Placeholder 5" descr="PWBBlock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40656"/>
            <a:ext cx="8229600" cy="4406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1944</Words>
  <Application>Microsoft Office PowerPoint</Application>
  <PresentationFormat>On-screen Show (4:3)</PresentationFormat>
  <Paragraphs>321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ECO-SEC Home Security System</vt:lpstr>
      <vt:lpstr>Motivation</vt:lpstr>
      <vt:lpstr>Objectives</vt:lpstr>
      <vt:lpstr>Specifications and Requirements</vt:lpstr>
      <vt:lpstr>ECO-SEC System Overview</vt:lpstr>
      <vt:lpstr>System Modes</vt:lpstr>
      <vt:lpstr>Communication to the MCU</vt:lpstr>
      <vt:lpstr>Why TI’s Stellaris M3?</vt:lpstr>
      <vt:lpstr>PCB Block Diagram</vt:lpstr>
      <vt:lpstr>Software Module’s Breakdown</vt:lpstr>
      <vt:lpstr>Sample Sequence Diagram for Stay Mode</vt:lpstr>
      <vt:lpstr>Testing</vt:lpstr>
      <vt:lpstr>Power Subsystem Overview</vt:lpstr>
      <vt:lpstr>Product Selection: Battery</vt:lpstr>
      <vt:lpstr>Product Selection: Solar Panel </vt:lpstr>
      <vt:lpstr>Switch Circuitry: Logic </vt:lpstr>
      <vt:lpstr>Switch Circuitry: Schematic</vt:lpstr>
      <vt:lpstr>Switch Circuitry: Schematic</vt:lpstr>
      <vt:lpstr>Switch Circuitry: Schematic</vt:lpstr>
      <vt:lpstr>Charge Controller</vt:lpstr>
      <vt:lpstr>Buck Regulators</vt:lpstr>
      <vt:lpstr>Buck/Boost Regulator</vt:lpstr>
      <vt:lpstr>GSM vs. Embedded Web Server</vt:lpstr>
      <vt:lpstr>Site Player SP1K </vt:lpstr>
      <vt:lpstr>Programming the Web Server</vt:lpstr>
      <vt:lpstr>Web Site Flow</vt:lpstr>
      <vt:lpstr>Choosing a LCD Touch Screen</vt:lpstr>
      <vt:lpstr>The SLCD43</vt:lpstr>
      <vt:lpstr>Creating the Touch Screen Interface</vt:lpstr>
      <vt:lpstr>The ECO-SEC Touch Screen Interface</vt:lpstr>
      <vt:lpstr>Security Camera Subsystem</vt:lpstr>
      <vt:lpstr>Sensors</vt:lpstr>
      <vt:lpstr>Motion Sensor  </vt:lpstr>
      <vt:lpstr>Slide 34</vt:lpstr>
      <vt:lpstr>Glass Break Schematic</vt:lpstr>
      <vt:lpstr>TIR Window/Door Sensor</vt:lpstr>
      <vt:lpstr>TIR Schematic</vt:lpstr>
      <vt:lpstr>Features common to all sensors </vt:lpstr>
      <vt:lpstr>Project Difficulties</vt:lpstr>
      <vt:lpstr>Project Successes</vt:lpstr>
      <vt:lpstr>Budget and Financing</vt:lpstr>
      <vt:lpstr>Current Progress</vt:lpstr>
      <vt:lpstr>Immediate Plans to Success</vt:lpstr>
      <vt:lpstr>QUESTIONS?</vt:lpstr>
    </vt:vector>
  </TitlesOfParts>
  <Company>The MITRE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ECO-SEC Home Security System</dc:title>
  <dc:creator>Nathan A. Schroeder</dc:creator>
  <cp:lastModifiedBy>Faculty</cp:lastModifiedBy>
  <cp:revision>150</cp:revision>
  <dcterms:created xsi:type="dcterms:W3CDTF">2011-05-21T18:17:02Z</dcterms:created>
  <dcterms:modified xsi:type="dcterms:W3CDTF">2011-06-09T11:53:02Z</dcterms:modified>
</cp:coreProperties>
</file>